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616" r:id="rId2"/>
    <p:sldId id="617" r:id="rId3"/>
    <p:sldId id="627" r:id="rId4"/>
    <p:sldId id="620" r:id="rId5"/>
    <p:sldId id="626" r:id="rId6"/>
    <p:sldId id="623" r:id="rId7"/>
    <p:sldId id="624" r:id="rId8"/>
    <p:sldId id="628" r:id="rId9"/>
    <p:sldId id="629" r:id="rId10"/>
    <p:sldId id="630" r:id="rId11"/>
    <p:sldId id="631" r:id="rId12"/>
  </p:sldIdLst>
  <p:sldSz cx="12192000" cy="6858000"/>
  <p:notesSz cx="6797675" cy="992663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Lato" panose="020F0502020204030203" pitchFamily="34" charset="-18"/>
      <p:regular r:id="rId18"/>
      <p:bold r:id="rId19"/>
      <p:italic r:id="rId20"/>
      <p:boldItalic r:id="rId21"/>
    </p:embeddedFont>
    <p:embeddedFont>
      <p:font typeface="Lato Black" panose="020F0A02020204030203" pitchFamily="34" charset="-18"/>
      <p:bold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orient="horz" pos="255">
          <p15:clr>
            <a:srgbClr val="000000"/>
          </p15:clr>
        </p15:guide>
        <p15:guide id="3" pos="3840">
          <p15:clr>
            <a:srgbClr val="000000"/>
          </p15:clr>
        </p15:guide>
        <p15:guide id="4" pos="7446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9" roundtripDataSignature="AMtx7miSMFwvxqpl0/CyyIcOl6FrSEO/v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ogulec Aleksandra" initials="KA" lastIdx="1" clrIdx="0">
    <p:extLst>
      <p:ext uri="{19B8F6BF-5375-455C-9EA6-DF929625EA0E}">
        <p15:presenceInfo xmlns:p15="http://schemas.microsoft.com/office/powerpoint/2012/main" userId="S::Aleksandra.Krogulec@um.krakow.pl::c05e9ed9-7fb2-439d-83e2-5060f2e6d6e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7" autoAdjust="0"/>
    <p:restoredTop sz="95268" autoAdjust="0"/>
  </p:normalViewPr>
  <p:slideViewPr>
    <p:cSldViewPr snapToGrid="0">
      <p:cViewPr varScale="1">
        <p:scale>
          <a:sx n="85" d="100"/>
          <a:sy n="85" d="100"/>
        </p:scale>
        <p:origin x="566" y="67"/>
      </p:cViewPr>
      <p:guideLst>
        <p:guide orient="horz" pos="2160"/>
        <p:guide orient="horz" pos="255"/>
        <p:guide pos="3840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2" y="9428583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zawartość" type="obj" preserve="1">
  <p:cSld name="1_Tytuł i zawartość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>
            <a:spLocks noGrp="1"/>
          </p:cNvSpPr>
          <p:nvPr>
            <p:ph type="title"/>
          </p:nvPr>
        </p:nvSpPr>
        <p:spPr>
          <a:xfrm>
            <a:off x="838200" y="954087"/>
            <a:ext cx="10515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22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5A238083-0F5F-475F-8B22-578DA3BE94A7}"/>
              </a:ext>
            </a:extLst>
          </p:cNvPr>
          <p:cNvSpPr/>
          <p:nvPr userDrawn="1"/>
        </p:nvSpPr>
        <p:spPr>
          <a:xfrm>
            <a:off x="8430613" y="5100887"/>
            <a:ext cx="3397531" cy="1383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421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ytuł i tekst pionowy" type="vertTx">
  <p:cSld name="VERTICAL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4"/>
          <p:cNvSpPr txBox="1">
            <a:spLocks noGrp="1"/>
          </p:cNvSpPr>
          <p:nvPr>
            <p:ph type="title"/>
          </p:nvPr>
        </p:nvSpPr>
        <p:spPr>
          <a:xfrm>
            <a:off x="838200" y="954087"/>
            <a:ext cx="10515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body" idx="1"/>
          </p:nvPr>
        </p:nvSpPr>
        <p:spPr>
          <a:xfrm rot="5400000">
            <a:off x="3920332" y="-1256506"/>
            <a:ext cx="4351337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8" name="Google Shape;38;p24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az z podpisem" type="picTx">
  <p:cSld name="PICTURE_WITH_CAPTION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>
            <a:spLocks noGrp="1"/>
          </p:cNvSpPr>
          <p:nvPr>
            <p:ph type="title"/>
          </p:nvPr>
        </p:nvSpPr>
        <p:spPr>
          <a:xfrm>
            <a:off x="839788" y="987426"/>
            <a:ext cx="3932237" cy="1069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3" name="Google Shape;43;p25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3200"/>
              <a:buFont typeface="Arial"/>
              <a:buNone/>
              <a:defRPr sz="3200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awartość z podpisem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6"/>
          <p:cNvSpPr txBox="1">
            <a:spLocks noGrp="1"/>
          </p:cNvSpPr>
          <p:nvPr>
            <p:ph type="title"/>
          </p:nvPr>
        </p:nvSpPr>
        <p:spPr>
          <a:xfrm>
            <a:off x="839788" y="987426"/>
            <a:ext cx="3932237" cy="1069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26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6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sty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7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7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7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wa elementy zawartości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0"/>
          <p:cNvSpPr txBox="1">
            <a:spLocks noGrp="1"/>
          </p:cNvSpPr>
          <p:nvPr>
            <p:ph type="title"/>
          </p:nvPr>
        </p:nvSpPr>
        <p:spPr>
          <a:xfrm>
            <a:off x="838200" y="954087"/>
            <a:ext cx="10515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3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0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0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0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główek sekcji" type="secHead">
  <p:cSld name="SECTION_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 txBox="1">
            <a:spLocks noGrp="1"/>
          </p:cNvSpPr>
          <p:nvPr>
            <p:ph type="body" idx="1"/>
          </p:nvPr>
        </p:nvSpPr>
        <p:spPr>
          <a:xfrm>
            <a:off x="831849" y="458947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1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8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1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1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1"/>
          <p:cNvGrpSpPr/>
          <p:nvPr/>
        </p:nvGrpSpPr>
        <p:grpSpPr>
          <a:xfrm>
            <a:off x="322262" y="325437"/>
            <a:ext cx="11561762" cy="6207125"/>
            <a:chOff x="322907" y="325720"/>
            <a:chExt cx="11560407" cy="6206560"/>
          </a:xfrm>
        </p:grpSpPr>
        <p:pic>
          <p:nvPicPr>
            <p:cNvPr id="11" name="Google Shape;11;p2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817240" y="5644312"/>
              <a:ext cx="2040800" cy="85713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" name="Google Shape;12;p21"/>
            <p:cNvGrpSpPr/>
            <p:nvPr/>
          </p:nvGrpSpPr>
          <p:grpSpPr>
            <a:xfrm>
              <a:off x="322907" y="325720"/>
              <a:ext cx="11560407" cy="6206560"/>
              <a:chOff x="322907" y="324915"/>
              <a:chExt cx="11560407" cy="6206560"/>
            </a:xfrm>
          </p:grpSpPr>
          <p:sp>
            <p:nvSpPr>
              <p:cNvPr id="13" name="Google Shape;13;p21"/>
              <p:cNvSpPr txBox="1"/>
              <p:nvPr/>
            </p:nvSpPr>
            <p:spPr>
              <a:xfrm rot="-5400000">
                <a:off x="-2753390" y="3402798"/>
                <a:ext cx="6206560" cy="50794"/>
              </a:xfrm>
              <a:prstGeom prst="rect">
                <a:avLst/>
              </a:prstGeom>
              <a:solidFill>
                <a:srgbClr val="0063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14" name="Google Shape;14;p21"/>
              <p:cNvSpPr txBox="1"/>
              <p:nvPr/>
            </p:nvSpPr>
            <p:spPr>
              <a:xfrm>
                <a:off x="322907" y="6480680"/>
                <a:ext cx="11554059" cy="50795"/>
              </a:xfrm>
              <a:prstGeom prst="rect">
                <a:avLst/>
              </a:prstGeom>
              <a:solidFill>
                <a:srgbClr val="0063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15" name="Google Shape;15;p21"/>
              <p:cNvSpPr txBox="1"/>
              <p:nvPr/>
            </p:nvSpPr>
            <p:spPr>
              <a:xfrm>
                <a:off x="322907" y="324915"/>
                <a:ext cx="11554059" cy="50795"/>
              </a:xfrm>
              <a:prstGeom prst="rect">
                <a:avLst/>
              </a:prstGeom>
              <a:solidFill>
                <a:srgbClr val="0063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16" name="Google Shape;16;p21"/>
              <p:cNvSpPr txBox="1"/>
              <p:nvPr/>
            </p:nvSpPr>
            <p:spPr>
              <a:xfrm rot="-5400000">
                <a:off x="8754637" y="3402798"/>
                <a:ext cx="6206560" cy="50794"/>
              </a:xfrm>
              <a:prstGeom prst="rect">
                <a:avLst/>
              </a:prstGeom>
              <a:solidFill>
                <a:srgbClr val="0063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</p:grpSp>
      <p:sp>
        <p:nvSpPr>
          <p:cNvPr id="17" name="Google Shape;17;p21"/>
          <p:cNvSpPr txBox="1">
            <a:spLocks noGrp="1"/>
          </p:cNvSpPr>
          <p:nvPr>
            <p:ph type="title"/>
          </p:nvPr>
        </p:nvSpPr>
        <p:spPr>
          <a:xfrm>
            <a:off x="838200" y="954087"/>
            <a:ext cx="10515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0063AF"/>
                </a:solidFill>
                <a:latin typeface="Lato Black"/>
                <a:ea typeface="Lato Black"/>
                <a:cs typeface="Lato Black"/>
                <a:sym typeface="Lato Black"/>
              </a:defRPr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3A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3A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63A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dt" idx="10"/>
          </p:nvPr>
        </p:nvSpPr>
        <p:spPr>
          <a:xfrm>
            <a:off x="346075" y="6534150"/>
            <a:ext cx="274320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ftr" idx="11"/>
          </p:nvPr>
        </p:nvSpPr>
        <p:spPr>
          <a:xfrm>
            <a:off x="4038600" y="6545262"/>
            <a:ext cx="4114800" cy="24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1" name="Google Shape;21;p21"/>
          <p:cNvSpPr txBox="1">
            <a:spLocks noGrp="1"/>
          </p:cNvSpPr>
          <p:nvPr>
            <p:ph type="sldNum" idx="12"/>
          </p:nvPr>
        </p:nvSpPr>
        <p:spPr>
          <a:xfrm>
            <a:off x="8207375" y="6534150"/>
            <a:ext cx="3651250" cy="250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88E"/>
              </a:buClr>
              <a:buSzPts val="1200"/>
              <a:buFont typeface="Lato"/>
              <a:buNone/>
              <a:defRPr sz="1200" b="0" i="0" u="none">
                <a:solidFill>
                  <a:srgbClr val="00488E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46075" y="363537"/>
            <a:ext cx="1693862" cy="520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2" r:id="rId3"/>
    <p:sldLayoutId id="2147483653" r:id="rId4"/>
    <p:sldLayoutId id="2147483654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56B1208A-05EB-4EF4-A2E0-A07D95484F23}"/>
              </a:ext>
            </a:extLst>
          </p:cNvPr>
          <p:cNvSpPr txBox="1"/>
          <p:nvPr/>
        </p:nvSpPr>
        <p:spPr>
          <a:xfrm>
            <a:off x="1936813" y="2488330"/>
            <a:ext cx="84781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3600" dirty="0">
                <a:solidFill>
                  <a:srgbClr val="0063AF"/>
                </a:solidFill>
                <a:latin typeface="Lato Black"/>
              </a:rPr>
              <a:t>Czasowe zmiany w organizacji ruchu </a:t>
            </a:r>
            <a:br>
              <a:rPr lang="pl-PL" sz="3600" dirty="0">
                <a:solidFill>
                  <a:srgbClr val="0063AF"/>
                </a:solidFill>
                <a:latin typeface="Lato Black"/>
              </a:rPr>
            </a:br>
            <a:br>
              <a:rPr lang="pl-PL" sz="3600" dirty="0">
                <a:solidFill>
                  <a:srgbClr val="0063AF"/>
                </a:solidFill>
                <a:latin typeface="Lato Black"/>
              </a:rPr>
            </a:br>
            <a:r>
              <a:rPr lang="pl-PL" sz="3600" dirty="0">
                <a:solidFill>
                  <a:srgbClr val="0063AF"/>
                </a:solidFill>
                <a:latin typeface="Lato Black"/>
              </a:rPr>
              <a:t>Wszystkich Świętych  2025 r.</a:t>
            </a:r>
          </a:p>
        </p:txBody>
      </p:sp>
    </p:spTree>
    <p:extLst>
      <p:ext uri="{BB962C8B-B14F-4D97-AF65-F5344CB8AC3E}">
        <p14:creationId xmlns:p14="http://schemas.microsoft.com/office/powerpoint/2010/main" val="2301351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15ABC6-81D9-42E9-9BBA-2FC9BAB56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376" y="412549"/>
            <a:ext cx="9276425" cy="736600"/>
          </a:xfrm>
        </p:spPr>
        <p:txBody>
          <a:bodyPr/>
          <a:lstStyle/>
          <a:p>
            <a:r>
              <a:rPr lang="pl-PL" sz="3200" dirty="0"/>
              <a:t>POZOSTAŁE CMENTARZE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F09D576-C86E-4094-AC9B-6B565ADBE3EC}"/>
              </a:ext>
            </a:extLst>
          </p:cNvPr>
          <p:cNvSpPr txBox="1"/>
          <p:nvPr/>
        </p:nvSpPr>
        <p:spPr>
          <a:xfrm>
            <a:off x="624396" y="1003177"/>
            <a:ext cx="10910656" cy="528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BBB59"/>
              </a:buClr>
              <a:buSzTx/>
              <a:buFont typeface="Arial" pitchFamily="34" charset="0"/>
              <a:buNone/>
              <a:tabLst/>
              <a:defRPr/>
            </a:pPr>
            <a:r>
              <a:rPr lang="pl-PL" sz="20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Zakaz zatrzymywania się  w dniach 1 i 2 XI 2025 obowiązywać będzie również w rejonie poniższych cmentarzy:</a:t>
            </a:r>
            <a:endParaRPr lang="pl-PL" sz="8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Sodowej;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Niebieskiej;</a:t>
            </a:r>
          </a:p>
          <a:p>
            <a:pPr marL="608013" lvl="0" indent="-342900">
              <a:spcBef>
                <a:spcPct val="200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l-PL" sz="2000" kern="1200" dirty="0">
                <a:solidFill>
                  <a:srgbClr val="0070C0"/>
                </a:solidFill>
                <a:latin typeface="Lato" panose="020F0502020204030203" pitchFamily="34" charset="-18"/>
                <a:ea typeface="+mn-ea"/>
                <a:cs typeface="+mn-cs"/>
              </a:rPr>
              <a:t>przy ulicy Mała Góra</a:t>
            </a:r>
            <a:r>
              <a:rPr lang="pl-PL" altLang="pl-PL" sz="2000" kern="1200" dirty="0">
                <a:solidFill>
                  <a:srgbClr val="006CB7"/>
                </a:solidFill>
                <a:latin typeface="Lato" panose="020F0502020204030203" pitchFamily="34" charset="-18"/>
              </a:rPr>
              <a:t> </a:t>
            </a:r>
            <a:endParaRPr lang="pl-PL" sz="2000" kern="1200" dirty="0">
              <a:solidFill>
                <a:srgbClr val="0070C0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Glogera;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Balickiej;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Olszanickiej;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Igołomskiej;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Zawiłej;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Wolskiego 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Osterwy;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alt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Niewodniczańskiego  </a:t>
            </a:r>
          </a:p>
          <a:p>
            <a:pPr marL="608013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altLang="pl-PL" sz="20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przy ulicy Jeziorko</a:t>
            </a:r>
            <a:endParaRPr lang="pl-PL" sz="20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96B65BD-0A84-07DC-7347-983007A63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411" y="215927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62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65789E52-3B3D-4812-B97F-31860543ED3E}"/>
              </a:ext>
            </a:extLst>
          </p:cNvPr>
          <p:cNvSpPr txBox="1"/>
          <p:nvPr/>
        </p:nvSpPr>
        <p:spPr>
          <a:xfrm>
            <a:off x="502024" y="1907725"/>
            <a:ext cx="1128656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800" b="1" kern="1200" dirty="0">
                <a:solidFill>
                  <a:srgbClr val="0070C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ZGODNIE Z OBOWIĄZUJĄCYMI PRZEPISAMI POLICJA MOŻE WPROWADZIĆ DODATKOWE</a:t>
            </a:r>
          </a:p>
          <a:p>
            <a:pPr algn="ctr"/>
            <a:r>
              <a:rPr lang="pl-PL" sz="2800" b="1" kern="1200" dirty="0">
                <a:solidFill>
                  <a:srgbClr val="0070C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RGANICZENIA LUB ZAKAZY RUCHU.                                          </a:t>
            </a:r>
          </a:p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PROSIMY O</a:t>
            </a:r>
            <a:r>
              <a:rPr lang="pl-PL" sz="2800" b="1" kern="1200" noProof="0" dirty="0">
                <a:solidFill>
                  <a:srgbClr val="0070C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ZACHOWANIE SZCZEGÓLNEJ OSTROŻNOŚCI, </a:t>
            </a:r>
          </a:p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DOSTOSOWANIE SIĘ DO WPROWADZONEGO OZNAKOWANIA </a:t>
            </a:r>
          </a:p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ORAZ SYGNAŁÓW I POLECEŃ WYDAWANYCH PRZEZ SŁUŻBY PORZĄDKOWE</a:t>
            </a:r>
            <a:endParaRPr lang="pl-PL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4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E47CD6E-5DFD-4DBF-90D5-B4C5130DA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811994"/>
              </p:ext>
            </p:extLst>
          </p:nvPr>
        </p:nvGraphicFramePr>
        <p:xfrm>
          <a:off x="2059619" y="1640346"/>
          <a:ext cx="8133251" cy="3960436"/>
        </p:xfrm>
        <a:graphic>
          <a:graphicData uri="http://schemas.openxmlformats.org/drawingml/2006/table">
            <a:tbl>
              <a:tblPr firstRow="1" firstCol="1" bandRow="1"/>
              <a:tblGrid>
                <a:gridCol w="2710485">
                  <a:extLst>
                    <a:ext uri="{9D8B030D-6E8A-4147-A177-3AD203B41FA5}">
                      <a16:colId xmlns:a16="http://schemas.microsoft.com/office/drawing/2014/main" val="867623004"/>
                    </a:ext>
                  </a:extLst>
                </a:gridCol>
                <a:gridCol w="2711383">
                  <a:extLst>
                    <a:ext uri="{9D8B030D-6E8A-4147-A177-3AD203B41FA5}">
                      <a16:colId xmlns:a16="http://schemas.microsoft.com/office/drawing/2014/main" val="3987544101"/>
                    </a:ext>
                  </a:extLst>
                </a:gridCol>
                <a:gridCol w="2711383">
                  <a:extLst>
                    <a:ext uri="{9D8B030D-6E8A-4147-A177-3AD203B41FA5}">
                      <a16:colId xmlns:a16="http://schemas.microsoft.com/office/drawing/2014/main" val="2227898155"/>
                    </a:ext>
                  </a:extLst>
                </a:gridCol>
              </a:tblGrid>
              <a:tr h="543540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</a:rPr>
                        <a:t>Cmentarz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Ograniczenia w ruchu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Ograniczenia postoju                    (zakaz zatrzymywania się)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989905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effectLst/>
                        </a:rPr>
                        <a:t>Rakowicki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 31 X –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31 X –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509351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Prądnik Czerwony (</a:t>
                      </a:r>
                      <a:r>
                        <a:rPr lang="pl-PL" sz="1100" dirty="0" err="1">
                          <a:effectLst/>
                        </a:rPr>
                        <a:t>Batowicki</a:t>
                      </a:r>
                      <a:r>
                        <a:rPr lang="pl-PL" sz="1100" dirty="0">
                          <a:effectLst/>
                        </a:rPr>
                        <a:t>)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090956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 err="1">
                          <a:effectLst/>
                        </a:rPr>
                        <a:t>Grębałowski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72024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Podgórski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 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i 2 XI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205823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effectLst/>
                        </a:rPr>
                        <a:t>Salwator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037442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ul. Bieżanowska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</a:rPr>
                        <a:t>1 i 2 XI  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616982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ul. Wspólna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-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35441"/>
                  </a:ext>
                </a:extLst>
              </a:tr>
              <a:tr h="4271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Pozostałe cmentarze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effectLst/>
                        </a:rPr>
                        <a:t>-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</a:rPr>
                        <a:t>1 i 2 XI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099966"/>
                  </a:ext>
                </a:extLst>
              </a:tr>
            </a:tbl>
          </a:graphicData>
        </a:graphic>
      </p:graphicFrame>
      <p:sp>
        <p:nvSpPr>
          <p:cNvPr id="4" name="Tytuł 1">
            <a:extLst>
              <a:ext uri="{FF2B5EF4-FFF2-40B4-BE49-F238E27FC236}">
                <a16:creationId xmlns:a16="http://schemas.microsoft.com/office/drawing/2014/main" id="{CBD396BD-BDBF-42EE-90E6-7F041FC2E07A}"/>
              </a:ext>
            </a:extLst>
          </p:cNvPr>
          <p:cNvSpPr txBox="1">
            <a:spLocks/>
          </p:cNvSpPr>
          <p:nvPr/>
        </p:nvSpPr>
        <p:spPr>
          <a:xfrm>
            <a:off x="2059619" y="328335"/>
            <a:ext cx="9765437" cy="736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l-PL" sz="3200" dirty="0">
                <a:solidFill>
                  <a:srgbClr val="0063AF"/>
                </a:solidFill>
                <a:latin typeface="Lato Black"/>
              </a:rPr>
              <a:t>TERMINY CZASOWYCH ZMIAN </a:t>
            </a:r>
            <a:br>
              <a:rPr lang="pl-PL" sz="3200" dirty="0">
                <a:solidFill>
                  <a:srgbClr val="0063AF"/>
                </a:solidFill>
                <a:latin typeface="Lato Black"/>
              </a:rPr>
            </a:br>
            <a:r>
              <a:rPr lang="pl-PL" sz="3200" dirty="0">
                <a:solidFill>
                  <a:srgbClr val="0063AF"/>
                </a:solidFill>
                <a:latin typeface="Lato Black"/>
              </a:rPr>
              <a:t>W ORGANIZACJI RUCHU</a:t>
            </a:r>
            <a:endParaRPr lang="pl-PL" sz="3200" dirty="0"/>
          </a:p>
        </p:txBody>
      </p:sp>
      <p:pic>
        <p:nvPicPr>
          <p:cNvPr id="1034" name="Picture 10" descr="13adb99bdbf83d6ed6722a8cf3df84f3">
            <a:extLst>
              <a:ext uri="{FF2B5EF4-FFF2-40B4-BE49-F238E27FC236}">
                <a16:creationId xmlns:a16="http://schemas.microsoft.com/office/drawing/2014/main" id="{F42602E7-EABA-4B1F-9367-04BA1AC54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2261" y="1741281"/>
            <a:ext cx="338238" cy="3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0a7fd8bd6711a56d42c3f8ff796ec15f">
            <a:extLst>
              <a:ext uri="{FF2B5EF4-FFF2-40B4-BE49-F238E27FC236}">
                <a16:creationId xmlns:a16="http://schemas.microsoft.com/office/drawing/2014/main" id="{71D7AF90-D47A-48A6-8905-4B2DED071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786" y="1741282"/>
            <a:ext cx="338237" cy="33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ee2ac3cfc3ac80a98a1e53b729f81fa9">
            <a:extLst>
              <a:ext uri="{FF2B5EF4-FFF2-40B4-BE49-F238E27FC236}">
                <a16:creationId xmlns:a16="http://schemas.microsoft.com/office/drawing/2014/main" id="{4F3AF31E-99ED-456E-B1FF-857D6D477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142" y="1741281"/>
            <a:ext cx="338239" cy="33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79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2BD21B-3311-4DBA-80D9-2431F3115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619" y="328335"/>
            <a:ext cx="9765437" cy="736600"/>
          </a:xfrm>
        </p:spPr>
        <p:txBody>
          <a:bodyPr/>
          <a:lstStyle/>
          <a:p>
            <a:r>
              <a:rPr kumimoji="0" lang="pl-PL" sz="3200" b="0" i="0" u="none" strike="noStrike" kern="0" cap="none" spc="0" normalizeH="0" baseline="0" noProof="0" dirty="0">
                <a:ln>
                  <a:noFill/>
                </a:ln>
                <a:solidFill>
                  <a:srgbClr val="0063AF"/>
                </a:solidFill>
                <a:effectLst/>
                <a:uLnTx/>
                <a:uFillTx/>
                <a:latin typeface="Lato Black"/>
                <a:cs typeface="Arial"/>
                <a:sym typeface="Arial"/>
              </a:rPr>
              <a:t>CMENTARZ RAKOWICKI</a:t>
            </a:r>
            <a:endParaRPr lang="pl-PL" sz="320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7A4A9F4E-09B3-4F53-B4A2-58216018380E}"/>
              </a:ext>
            </a:extLst>
          </p:cNvPr>
          <p:cNvSpPr txBox="1"/>
          <p:nvPr/>
        </p:nvSpPr>
        <p:spPr>
          <a:xfrm>
            <a:off x="7427461" y="654424"/>
            <a:ext cx="4047364" cy="5097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Tx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Zmiany obowiązujące od  </a:t>
            </a: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godz. 10.00 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dnia </a:t>
            </a: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31 X    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do  dnia 2 XI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ulica Rakowicka - </a:t>
            </a: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wyłączona z ruchu  na odcinku od </a:t>
            </a:r>
            <a:b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</a:b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ul. Olszańskiej  do ul. Grochowskiej</a:t>
            </a:r>
          </a:p>
          <a:p>
            <a:pPr algn="just">
              <a:buClrTx/>
              <a:defRPr/>
            </a:pPr>
            <a:endParaRPr lang="pl-PL" sz="1050" dirty="0">
              <a:solidFill>
                <a:srgbClr val="0070C0"/>
              </a:solidFill>
              <a:latin typeface="Lato" panose="020F0502020204030203" pitchFamily="34" charset="-18"/>
            </a:endParaRPr>
          </a:p>
          <a:p>
            <a:pPr algn="just">
              <a:buClrTx/>
              <a:defRPr/>
            </a:pPr>
            <a:r>
              <a:rPr lang="pl-PL" alt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Zmiany obowiązujące </a:t>
            </a:r>
            <a:r>
              <a:rPr lang="pl-PL" altLang="pl-PL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od godz. 23.30</a:t>
            </a:r>
            <a:r>
              <a:rPr lang="pl-PL" alt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 dnia 31 X   do godzin wieczornych dnia 1 XI  oraz od godz. 6.30 do godzin wieczornych w dniu 2 XI</a:t>
            </a:r>
          </a:p>
          <a:p>
            <a:pPr algn="just">
              <a:buClrTx/>
              <a:defRPr/>
            </a:pPr>
            <a:endParaRPr lang="pl-PL" altLang="pl-PL" sz="12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lvl="0" indent="-1714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ulice: Rakowicka</a:t>
            </a: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 (na odcinku od ul. Lubomirskiego  </a:t>
            </a:r>
            <a:b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</a:b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do ul. </a:t>
            </a:r>
            <a:r>
              <a:rPr lang="pl-PL" sz="1200" dirty="0" err="1">
                <a:solidFill>
                  <a:srgbClr val="0070C0"/>
                </a:solidFill>
                <a:latin typeface="Lato" panose="020F0502020204030203" pitchFamily="34" charset="-18"/>
              </a:rPr>
              <a:t>Prandoty</a:t>
            </a: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)</a:t>
            </a:r>
            <a:r>
              <a:rPr lang="pl-PL" altLang="pl-PL" sz="1200" b="1" dirty="0">
                <a:solidFill>
                  <a:srgbClr val="0070C0"/>
                </a:solidFill>
                <a:latin typeface="Lato" panose="020F0502020204030203" pitchFamily="34" charset="-18"/>
              </a:rPr>
              <a:t>, Grochowska </a:t>
            </a:r>
            <a:r>
              <a:rPr lang="pl-PL" alt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(na odcinku od                                     ul. Rakowickiej do ul. Beliny-Prażmowskiego)</a:t>
            </a:r>
            <a:r>
              <a:rPr lang="pl-PL" altLang="pl-PL" sz="1200" b="1" dirty="0">
                <a:solidFill>
                  <a:srgbClr val="0070C0"/>
                </a:solidFill>
                <a:latin typeface="Lato" panose="020F0502020204030203" pitchFamily="34" charset="-18"/>
              </a:rPr>
              <a:t>, </a:t>
            </a:r>
            <a:r>
              <a:rPr lang="pl-PL" altLang="pl-PL" sz="1200" b="1" dirty="0" err="1">
                <a:solidFill>
                  <a:srgbClr val="0070C0"/>
                </a:solidFill>
                <a:latin typeface="Lato" panose="020F0502020204030203" pitchFamily="34" charset="-18"/>
              </a:rPr>
              <a:t>Prandoty</a:t>
            </a:r>
            <a:r>
              <a:rPr lang="pl-PL" altLang="pl-PL" sz="1200" b="1" dirty="0">
                <a:solidFill>
                  <a:srgbClr val="0070C0"/>
                </a:solidFill>
                <a:latin typeface="Lato" panose="020F0502020204030203" pitchFamily="34" charset="-18"/>
              </a:rPr>
              <a:t>  -</a:t>
            </a:r>
            <a:r>
              <a:rPr lang="pl-PL" altLang="pl-PL" sz="1200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 </a:t>
            </a: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wyłączone z ruchu</a:t>
            </a:r>
            <a:endParaRPr lang="pl-PL" altLang="pl-PL" sz="1200" dirty="0">
              <a:solidFill>
                <a:srgbClr val="0070C0"/>
              </a:solidFill>
              <a:latin typeface="Lato" panose="020F0502020204030203" pitchFamily="34" charset="-18"/>
            </a:endParaRPr>
          </a:p>
          <a:p>
            <a:pPr marL="171450" indent="-1714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ulica Olszańska - </a:t>
            </a:r>
            <a:r>
              <a:rPr 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bez przejazdu w ul. Rakowicką</a:t>
            </a:r>
          </a:p>
          <a:p>
            <a:pPr algn="just">
              <a:buClrTx/>
              <a:defRPr/>
            </a:pPr>
            <a:r>
              <a:rPr lang="pl-PL" altLang="pl-PL" sz="11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(na noc z 1 na 2 listopada po decyzji Policji planuje się częściowe przywrócenie dotychczasowej organizacji ruchu)</a:t>
            </a:r>
            <a:endParaRPr lang="pl-PL" altLang="pl-PL" sz="1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altLang="pl-PL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/>
              <a:sym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l-PL" alt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Parking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altLang="pl-PL" sz="6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/>
              <a:sym typeface="Arial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alt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ulica Bolesława Chrobrego i aleja Beliny- Prażmowskiego – </a:t>
            </a:r>
            <a:r>
              <a:rPr kumimoji="0" lang="pl-PL" alt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dopuszczone parkowanie zgodnie </a:t>
            </a:r>
            <a:br>
              <a:rPr kumimoji="0" lang="pl-PL" alt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</a:br>
            <a:r>
              <a:rPr kumimoji="0" lang="pl-PL" alt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z istniejącym oznakowaniem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altLang="pl-PL" sz="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Lato" panose="020F0502020204030203" pitchFamily="34" charset="-18"/>
              <a:cs typeface="Arial"/>
              <a:sym typeface="Arial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altLang="pl-P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1 i 2 XI w godz. 6:30-20.00 - ul. Prandoty od strony                                            al. 29 Listopada </a:t>
            </a:r>
            <a:r>
              <a:rPr kumimoji="0" lang="pl-PL" altLang="pl-PL" sz="12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wyznaczony</a:t>
            </a:r>
            <a:r>
              <a:rPr kumimoji="0" lang="pl-PL" altLang="pl-P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 </a:t>
            </a:r>
            <a:r>
              <a:rPr kumimoji="0" lang="pl-PL" alt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parking dla osób niepełnosprawnych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CA7142FF-AF8C-547C-3E4A-D59C09A3F1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6944" y="958649"/>
            <a:ext cx="7060516" cy="494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2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0E848E-92AB-44FC-9DD4-DC45E310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231" y="432253"/>
            <a:ext cx="9746020" cy="58175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200" dirty="0"/>
              <a:t>CMENTARZ PRĄDNIK CZERWONY (BATOWICKI)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400DE1E-1010-4574-81CF-86A07EBF1877}"/>
              </a:ext>
            </a:extLst>
          </p:cNvPr>
          <p:cNvSpPr txBox="1"/>
          <p:nvPr/>
        </p:nvSpPr>
        <p:spPr>
          <a:xfrm>
            <a:off x="8056765" y="1095670"/>
            <a:ext cx="3691938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</a:rPr>
              <a:t>Zmiany obowiązujące od 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godziny 6:30                         dnia 1 XI do dnia  2 XI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6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ulica Reduta  -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</a:rPr>
              <a:t>wyłączona z ruchu kołowego      (na odcinku od ul. Powstańców do ul. Reduta Boczna)</a:t>
            </a:r>
          </a:p>
          <a:p>
            <a:pPr algn="just">
              <a:buClrTx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Zmiany obowiązujące w dniach  1 i 2 XI  (od godziny 6:30  do </a:t>
            </a: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godzin wieczornych)</a:t>
            </a:r>
            <a:endParaRPr lang="pl-PL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  <a:ea typeface="+mn-ea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</a:rPr>
              <a:t>ulica Powstańców -</a:t>
            </a:r>
            <a:r>
              <a:rPr lang="pl-PL" altLang="pl-PL" sz="1200" dirty="0">
                <a:solidFill>
                  <a:srgbClr val="0070C0"/>
                </a:solidFill>
                <a:latin typeface="Lato" panose="020F0502020204030203" pitchFamily="34" charset="-18"/>
              </a:rPr>
              <a:t> wyłączona z ruchu na odcinku od ulicy Strzelców do ul. Piasta Kołodzieja</a:t>
            </a:r>
            <a:endParaRPr lang="pl-PL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</a:endParaRPr>
          </a:p>
          <a:p>
            <a:pPr lvl="0" algn="just">
              <a:buClrTx/>
              <a:defRPr/>
            </a:pPr>
            <a:endParaRPr lang="pl-PL" sz="6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</a:endParaRPr>
          </a:p>
          <a:p>
            <a:pPr marL="285750" lvl="0" indent="-2857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</a:rPr>
              <a:t>ulica Strzelców - </a:t>
            </a:r>
            <a:r>
              <a:rPr lang="pl-PL" sz="1200" kern="1200" dirty="0">
                <a:solidFill>
                  <a:srgbClr val="0070C0"/>
                </a:solidFill>
                <a:latin typeface="Lato" panose="020F0502020204030203" pitchFamily="34" charset="-18"/>
              </a:rPr>
              <a:t>ruch ogólny dopuszczony od                   ul. Powstańców w kierunku Ronda Barei</a:t>
            </a:r>
          </a:p>
          <a:p>
            <a:pPr lvl="0" algn="just">
              <a:buClrTx/>
              <a:defRPr/>
            </a:pPr>
            <a:endParaRPr lang="pl-PL" sz="600" kern="1200" dirty="0">
              <a:solidFill>
                <a:srgbClr val="0070C0"/>
              </a:solidFill>
              <a:latin typeface="Lato" panose="020F0502020204030203" pitchFamily="34" charset="-18"/>
            </a:endParaRPr>
          </a:p>
          <a:p>
            <a:pPr marL="285750" lvl="0" indent="-2857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</a:rPr>
              <a:t>Al. 29 Listopada </a:t>
            </a:r>
            <a:r>
              <a:rPr lang="pl-PL" sz="1200" kern="1200" dirty="0">
                <a:solidFill>
                  <a:srgbClr val="0070C0"/>
                </a:solidFill>
                <a:latin typeface="Lato" panose="020F0502020204030203" pitchFamily="34" charset="-18"/>
              </a:rPr>
              <a:t>- 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zakaz skrętu w lewo od strony Warszawy w ul. Powstańców</a:t>
            </a:r>
          </a:p>
          <a:p>
            <a:pPr algn="just">
              <a:buClrTx/>
              <a:defRPr/>
            </a:pPr>
            <a:r>
              <a:rPr lang="pl-PL" altLang="pl-PL" sz="11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(na noc z 1 na 2 listopada po decyzji Policji planuje się częściowe przywrócenie dotychczasowej organizacji ruchu)</a:t>
            </a:r>
            <a:endParaRPr lang="pl-PL" altLang="pl-PL" sz="1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Parking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6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ul. Rozrywka- 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dojazd przez ul. Powstańców                         i Strzelców. Wyjazd do ul. Strzelców                                            i ul. Bohomolca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Lato" panose="020F0502020204030203" pitchFamily="34" charset="-18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przy Kaplicy w Batowicach 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ato" panose="020F0502020204030203" pitchFamily="34" charset="-18"/>
                <a:cs typeface="Arial"/>
                <a:sym typeface="Arial"/>
              </a:rPr>
              <a:t>dla osób niepełnosprawnych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2BA1CD2-C074-4F9C-99B5-FF17B6D4BC62}"/>
              </a:ext>
            </a:extLst>
          </p:cNvPr>
          <p:cNvSpPr txBox="1"/>
          <p:nvPr/>
        </p:nvSpPr>
        <p:spPr>
          <a:xfrm>
            <a:off x="544357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OD 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DNIA 1  LISTOPADA OD GODZ. 6.30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9BF7442-7F80-D51A-4B6D-B69F5D5E9F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3297" y="1159173"/>
            <a:ext cx="7693516" cy="48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34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D950D-6AAE-4A8D-82E0-32A5C6D7F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196" y="367889"/>
            <a:ext cx="5524358" cy="736600"/>
          </a:xfrm>
        </p:spPr>
        <p:txBody>
          <a:bodyPr/>
          <a:lstStyle/>
          <a:p>
            <a:r>
              <a:rPr kumimoji="0" lang="pl-PL" sz="3200" b="0" i="0" u="none" strike="noStrike" kern="0" cap="none" spc="0" normalizeH="0" baseline="0" noProof="0" dirty="0">
                <a:ln>
                  <a:noFill/>
                </a:ln>
                <a:solidFill>
                  <a:srgbClr val="0063AF"/>
                </a:solidFill>
                <a:effectLst/>
                <a:uLnTx/>
                <a:uFillTx/>
                <a:latin typeface="Lato Black"/>
                <a:sym typeface="Lato Black"/>
              </a:rPr>
              <a:t>CMENTARZ GRĘBAŁOWSKI</a:t>
            </a:r>
            <a:endParaRPr lang="pl-PL" sz="320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927863F-38D8-4F33-8831-DEC00EE16C5F}"/>
              </a:ext>
            </a:extLst>
          </p:cNvPr>
          <p:cNvSpPr txBox="1"/>
          <p:nvPr/>
        </p:nvSpPr>
        <p:spPr>
          <a:xfrm>
            <a:off x="456893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</a:t>
            </a:r>
            <a:r>
              <a:rPr lang="pl-PL" sz="1200" b="1" kern="1200" dirty="0">
                <a:solidFill>
                  <a:srgbClr val="F79646">
                    <a:lumMod val="75000"/>
                  </a:srgbClr>
                </a:solidFill>
                <a:latin typeface="Lato" panose="020F0502020204030203" pitchFamily="34" charset="-18"/>
              </a:rPr>
              <a:t>DNIA 1  LISTOPADA OD GODZ.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</a:t>
            </a:r>
            <a:r>
              <a:rPr lang="pl-PL" sz="1200" b="1" kern="1200" dirty="0">
                <a:solidFill>
                  <a:srgbClr val="F79646">
                    <a:lumMod val="75000"/>
                  </a:srgbClr>
                </a:solidFill>
                <a:latin typeface="Lato" panose="020F0502020204030203" pitchFamily="34" charset="-18"/>
                <a:ea typeface="+mn-ea"/>
              </a:rPr>
              <a:t>5.00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</a:t>
            </a:r>
          </a:p>
        </p:txBody>
      </p:sp>
      <p:pic>
        <p:nvPicPr>
          <p:cNvPr id="5" name="Obraz 4" descr="Obraz zawierający tekst, mapa, diagram, linia&#10;&#10;Zawartość wygenerowana przez AI może być niepoprawna.">
            <a:extLst>
              <a:ext uri="{FF2B5EF4-FFF2-40B4-BE49-F238E27FC236}">
                <a16:creationId xmlns:a16="http://schemas.microsoft.com/office/drawing/2014/main" id="{4F44AA02-2376-18C8-85BF-82FF47A0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28" y="1104489"/>
            <a:ext cx="7614066" cy="4469459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F4E9E314-9C11-4C8F-A13A-1958A5A4744C}"/>
              </a:ext>
            </a:extLst>
          </p:cNvPr>
          <p:cNvSpPr txBox="1"/>
          <p:nvPr/>
        </p:nvSpPr>
        <p:spPr>
          <a:xfrm>
            <a:off x="7077597" y="939929"/>
            <a:ext cx="4370639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obowiązujące </a:t>
            </a: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godziny </a:t>
            </a: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  <a:ea typeface="+mn-ea"/>
              </a:rPr>
              <a:t>5.00</a:t>
            </a: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dnia 1 XI do dnia 2 XI  do godzin wieczornych</a:t>
            </a:r>
            <a:endParaRPr kumimoji="0" lang="pl-PL" sz="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/>
              <a:sym typeface="Arial"/>
            </a:endParaRPr>
          </a:p>
          <a:p>
            <a:pPr marL="171450" indent="-1714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Ulica Architektów -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</a:rPr>
              <a:t>ruch jednokierunkowy od                                         ul. Kocmyrzowskiej do ul. Poległych w Krzesławicach</a:t>
            </a: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indent="-1714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Poległych w Krzesławicach:</a:t>
            </a:r>
          </a:p>
          <a:p>
            <a:pPr marL="171450" lvl="0" indent="-171450" algn="just">
              <a:buClrTx/>
              <a:buFont typeface="Wingdings" panose="05000000000000000000" pitchFamily="2" charset="2"/>
              <a:buChar char="Ø"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</a:rPr>
              <a:t>ruch jednokierunkowy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od  drogi wewnętrznej na wysokości budynku Osiedle Na Stoku 35 do ul. Kocmyrzowskiej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pomiędzy ul. Zielony Jar, a ul. Kocmyrzowską po lewej stronie wyznaczone parkowanie skośne</a:t>
            </a:r>
            <a:endParaRPr lang="pl-PL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lvl="0" indent="-171450" algn="just">
              <a:buClrTx/>
              <a:buFont typeface="Wingdings" panose="05000000000000000000" pitchFamily="2" charset="2"/>
              <a:buChar char="§"/>
              <a:defRPr/>
            </a:pPr>
            <a:r>
              <a:rPr lang="pl-PL" sz="12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ulica Kocmyrzowska -  </a:t>
            </a:r>
            <a:r>
              <a:rPr lang="pl-PL" sz="1200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utrzymany ruch dwukierunkowy</a:t>
            </a:r>
          </a:p>
          <a:p>
            <a:pPr algn="just">
              <a:buClrTx/>
              <a:defRPr/>
            </a:pPr>
            <a:endParaRPr lang="pl-PL" sz="12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algn="just">
              <a:buClrTx/>
              <a:defRPr/>
            </a:pP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Zmiany obowiązujące w dniach  1 i 2 XI  (od godziny 5.00  do godzin wieczornych )</a:t>
            </a:r>
            <a:endParaRPr lang="pl-PL" sz="12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Darwina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wyłączona z ruchu na odcinku od ul. Kocmyrzowskiej do                     ul. Blokowej </a:t>
            </a: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Blokowa: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zakaz wjazdu od ul. Łowińskiego</a:t>
            </a:r>
          </a:p>
          <a:p>
            <a:pPr lvl="0" algn="just">
              <a:buClrTx/>
              <a:defRPr/>
            </a:pPr>
            <a:r>
              <a:rPr lang="pl-PL" altLang="pl-PL" sz="11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(na noc z 1 na 2 listopada po decyzji Policji planuje się otwarcie        ul. Darwina i wjazdu w ul. Blokową od ul. Łowińskiego)</a:t>
            </a:r>
            <a:endParaRPr lang="pl-PL" sz="1100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Parking</a:t>
            </a:r>
            <a:endParaRPr lang="pl-PL" sz="6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dla uprawnionych, wyznaczony przed bramą główną i boczną cmentarza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dojazd do parkingu od ul. Kocmyrzowskiej i od strony                         ul. Blokowej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wyjazd z parkingu tylko w kierunku ul. Blokowej</a:t>
            </a:r>
          </a:p>
        </p:txBody>
      </p:sp>
    </p:spTree>
    <p:extLst>
      <p:ext uri="{BB962C8B-B14F-4D97-AF65-F5344CB8AC3E}">
        <p14:creationId xmlns:p14="http://schemas.microsoft.com/office/powerpoint/2010/main" val="312129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3B8A48-6787-4048-BDBC-4EB9CCB69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441" y="363984"/>
            <a:ext cx="9779493" cy="719092"/>
          </a:xfrm>
        </p:spPr>
        <p:txBody>
          <a:bodyPr/>
          <a:lstStyle/>
          <a:p>
            <a:r>
              <a:rPr kumimoji="0" lang="pl-PL" sz="3200" b="0" i="0" u="none" strike="noStrike" kern="0" cap="none" spc="0" normalizeH="0" baseline="0" noProof="0" dirty="0">
                <a:ln>
                  <a:noFill/>
                </a:ln>
                <a:solidFill>
                  <a:srgbClr val="0063AF"/>
                </a:solidFill>
                <a:effectLst/>
                <a:uLnTx/>
                <a:uFillTx/>
                <a:latin typeface="Lato Black"/>
                <a:sym typeface="Lato Black"/>
              </a:rPr>
              <a:t>CMENTARZ PODGÓRSKI</a:t>
            </a:r>
            <a:endParaRPr lang="pl-PL" sz="32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0731D79-0E78-43C4-B9E0-E6F0FF992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64" y="1083076"/>
            <a:ext cx="7718769" cy="4914856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A8B3F5D1-BC03-4B86-A987-E29074FA0866}"/>
              </a:ext>
            </a:extLst>
          </p:cNvPr>
          <p:cNvSpPr txBox="1"/>
          <p:nvPr/>
        </p:nvSpPr>
        <p:spPr>
          <a:xfrm>
            <a:off x="7817224" y="1882588"/>
            <a:ext cx="3801035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Zmiany obowiązujące w </a:t>
            </a: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dniach  1 i 2 XI  </a:t>
            </a:r>
          </a:p>
          <a:p>
            <a:pPr algn="just">
              <a:buClrTx/>
              <a:defRPr/>
            </a:pP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 od godziny 6:30  do godzin wieczornych )</a:t>
            </a:r>
          </a:p>
          <a:p>
            <a:pPr algn="just">
              <a:buClrTx/>
              <a:defRPr/>
            </a:pPr>
            <a:endParaRPr lang="pl-PL" b="1" kern="1200" dirty="0">
              <a:solidFill>
                <a:srgbClr val="006CB7"/>
              </a:solidFill>
              <a:latin typeface="Lato" panose="020F0502020204030203" pitchFamily="34" charset="-18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lice Ludowa i Wapienna - </a:t>
            </a:r>
            <a:r>
              <a:rPr kumimoji="0" lang="pl-PL" sz="1200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wyłączone z ruchu</a:t>
            </a:r>
            <a:endParaRPr lang="pl-PL" sz="12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600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</a:t>
            </a:r>
            <a:r>
              <a:rPr lang="pl-PL" sz="1200" b="1" kern="1200" dirty="0" err="1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Swoszowicka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 - wprowadzony ruch jednokierunkowy (wjazd od ul. Kamieńskiego) z dopuszczonym </a:t>
            </a:r>
            <a:r>
              <a:rPr lang="pl-PL" sz="1200" kern="1200" dirty="0" err="1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kontraruchem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 rowerowym;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12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algn="just">
              <a:buClrTx/>
              <a:defRPr/>
            </a:pPr>
            <a:r>
              <a:rPr lang="pl-PL" altLang="pl-PL" sz="11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(na noc z 1 na 2 listopada po decyzji Policji planuje się częściowe przywrócenie dotychczasowej organizacji ruchu)</a:t>
            </a:r>
            <a:endParaRPr lang="pl-PL" altLang="pl-PL" sz="1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10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Parking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6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ul</a:t>
            </a:r>
            <a:r>
              <a:rPr lang="pl-PL" sz="1200" b="1" kern="1200" dirty="0" err="1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ica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 Wielicka - </a:t>
            </a:r>
            <a:r>
              <a:rPr kumimoji="0" lang="pl-PL" sz="1200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pod Urzędem Miasta Krakowa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BD7D692-1C8B-4318-A0A4-419200FF5737}"/>
              </a:ext>
            </a:extLst>
          </p:cNvPr>
          <p:cNvSpPr txBox="1"/>
          <p:nvPr/>
        </p:nvSpPr>
        <p:spPr>
          <a:xfrm>
            <a:off x="456893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GODZ. 6:30 W DNIACH 1 i 2 LISTOPADA</a:t>
            </a:r>
          </a:p>
        </p:txBody>
      </p:sp>
    </p:spTree>
    <p:extLst>
      <p:ext uri="{BB962C8B-B14F-4D97-AF65-F5344CB8AC3E}">
        <p14:creationId xmlns:p14="http://schemas.microsoft.com/office/powerpoint/2010/main" val="282189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D493E7-DFBD-404C-98D7-7E43FA652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318" y="337212"/>
            <a:ext cx="9815004" cy="736600"/>
          </a:xfrm>
        </p:spPr>
        <p:txBody>
          <a:bodyPr/>
          <a:lstStyle/>
          <a:p>
            <a:r>
              <a:rPr lang="pl-PL" sz="3200" dirty="0"/>
              <a:t>CMENTARZ NA SALWATORZE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584C5660-1570-4E07-A774-0C76997769E0}"/>
              </a:ext>
            </a:extLst>
          </p:cNvPr>
          <p:cNvSpPr txBox="1"/>
          <p:nvPr/>
        </p:nvSpPr>
        <p:spPr>
          <a:xfrm>
            <a:off x="8201010" y="2270137"/>
            <a:ext cx="35340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Zmiany obowiązujące w dniach  1 i 2 XI  (od godziny 6:30  do godzin wieczornych )</a:t>
            </a:r>
            <a:endParaRPr lang="pl-PL" sz="12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0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św. Bronisławy 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- wyłączona z ruchu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Malczewskiego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-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 wyłączona z ruchu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  </a:t>
            </a:r>
          </a:p>
          <a:p>
            <a:pPr>
              <a:buClrTx/>
              <a:defRPr/>
            </a:pPr>
            <a:endParaRPr lang="pl-PL" altLang="pl-PL" sz="12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>
              <a:buClrTx/>
              <a:defRPr/>
            </a:pPr>
            <a:r>
              <a:rPr lang="pl-PL" altLang="pl-PL" sz="12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(na noc z 1 na 2 listopada po decyzji Policji planuje się częściowe przywrócenie dotychczasowej organizacji ruchu)</a:t>
            </a:r>
            <a:endParaRPr lang="pl-PL" altLang="pl-PL" sz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12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E68EA0A4-CEDA-4D5F-9F74-59E6B3BDC81B}"/>
              </a:ext>
            </a:extLst>
          </p:cNvPr>
          <p:cNvSpPr txBox="1"/>
          <p:nvPr/>
        </p:nvSpPr>
        <p:spPr>
          <a:xfrm>
            <a:off x="456893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GODZ. 6:30 W DNIACH 1 </a:t>
            </a:r>
            <a:r>
              <a:rPr lang="pl-PL" sz="1200" b="1" kern="1200" dirty="0">
                <a:solidFill>
                  <a:srgbClr val="F79646">
                    <a:lumMod val="75000"/>
                  </a:srgbClr>
                </a:solidFill>
                <a:latin typeface="Lato" panose="020F0502020204030203" pitchFamily="34" charset="-18"/>
                <a:ea typeface="+mn-ea"/>
              </a:rPr>
              <a:t> i 2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LISTOPADA</a:t>
            </a:r>
          </a:p>
        </p:txBody>
      </p:sp>
      <p:pic>
        <p:nvPicPr>
          <p:cNvPr id="4" name="Obraz 3" descr="Obraz zawierający tekst, mapa, diagram, Czcionka&#10;&#10;Zawartość wygenerowana przez AI może być niepoprawna.">
            <a:extLst>
              <a:ext uri="{FF2B5EF4-FFF2-40B4-BE49-F238E27FC236}">
                <a16:creationId xmlns:a16="http://schemas.microsoft.com/office/drawing/2014/main" id="{A315551A-CA08-66D5-2776-2896E25A7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660" y="1284318"/>
            <a:ext cx="7550460" cy="43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7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144A72-7DA7-4BD4-B874-9D940ED1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6253" y="394794"/>
            <a:ext cx="9311936" cy="736600"/>
          </a:xfrm>
        </p:spPr>
        <p:txBody>
          <a:bodyPr/>
          <a:lstStyle/>
          <a:p>
            <a:r>
              <a:rPr lang="pl-PL" sz="3200" dirty="0"/>
              <a:t>CMENTARZ PRZY UL. BIEŻANOWSKIEJ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7F9518E-7041-41D4-9FC9-34250B5B8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33" y="1790793"/>
            <a:ext cx="7361426" cy="3328054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1009A248-7F15-4323-B8B9-586ADF1010EF}"/>
              </a:ext>
            </a:extLst>
          </p:cNvPr>
          <p:cNvSpPr txBox="1"/>
          <p:nvPr/>
        </p:nvSpPr>
        <p:spPr>
          <a:xfrm>
            <a:off x="456893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GODZ. 6:30  DNIA  1 LISTOPADA DO DNIA  2 LISTOPADA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07472B7B-2E32-4859-9D14-31F8870949AD}"/>
              </a:ext>
            </a:extLst>
          </p:cNvPr>
          <p:cNvSpPr txBox="1"/>
          <p:nvPr/>
        </p:nvSpPr>
        <p:spPr>
          <a:xfrm>
            <a:off x="7646894" y="2125890"/>
            <a:ext cx="408790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Zmiany w organizacji ruchu obowiązujące od godz. 6:30  dnia 1 XI  do dnia 02 XI 2025 r.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0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</a:t>
            </a:r>
            <a:r>
              <a:rPr lang="pl-PL" sz="1200" b="1" kern="1200" dirty="0" err="1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Podmiłów</a:t>
            </a: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-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wprowadzenie jednego kierunku ruchu od ul. Bieżanowskiej w kierunku ul. Młodzieży;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Młodzieży-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wprowadzenie jednego kierunki ruchu od ul. </a:t>
            </a:r>
            <a:r>
              <a:rPr lang="pl-PL" sz="1200" kern="1200" dirty="0" err="1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Podmiłów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 w kierunku w  ul. Bieżanowskiej </a:t>
            </a:r>
          </a:p>
        </p:txBody>
      </p:sp>
    </p:spTree>
    <p:extLst>
      <p:ext uri="{BB962C8B-B14F-4D97-AF65-F5344CB8AC3E}">
        <p14:creationId xmlns:p14="http://schemas.microsoft.com/office/powerpoint/2010/main" val="2786963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4E324A-A429-4220-9949-22B07EFAF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496" y="383665"/>
            <a:ext cx="9258670" cy="736600"/>
          </a:xfrm>
        </p:spPr>
        <p:txBody>
          <a:bodyPr/>
          <a:lstStyle/>
          <a:p>
            <a:r>
              <a:rPr lang="pl-PL" sz="3200" dirty="0"/>
              <a:t>CMENTARZ PRZY UL. WSPÓLNEJ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33123FD0-5F78-4066-B0EB-DE602D2A4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19" y="1525694"/>
            <a:ext cx="7657240" cy="4182218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B819BC5C-9477-4DD4-89A3-DDF6A1FEA612}"/>
              </a:ext>
            </a:extLst>
          </p:cNvPr>
          <p:cNvSpPr txBox="1"/>
          <p:nvPr/>
        </p:nvSpPr>
        <p:spPr>
          <a:xfrm>
            <a:off x="8148918" y="1150088"/>
            <a:ext cx="360381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defRPr/>
            </a:pPr>
            <a:r>
              <a:rPr lang="pl-PL" b="1" kern="1200" dirty="0">
                <a:solidFill>
                  <a:srgbClr val="006CB7"/>
                </a:solidFill>
                <a:latin typeface="Lato" panose="020F0502020204030203" pitchFamily="34" charset="-18"/>
              </a:rPr>
              <a:t>Zmiany obowiązujące w dniach  1 i 2 XI  (od godziny 6:30  do </a:t>
            </a:r>
            <a:r>
              <a:rPr lang="pl-PL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godzin wieczornych )</a:t>
            </a:r>
            <a:endParaRPr kumimoji="0" lang="pl-PL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000" b="1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1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</a:t>
            </a:r>
            <a:r>
              <a:rPr kumimoji="0" lang="pl-PL" sz="11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lica Wspólna </a:t>
            </a:r>
            <a:r>
              <a:rPr kumimoji="0" lang="pl-PL" sz="1100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wyłączona z ruchu na odcinku od ul. Klonowica do ul. Dobczyckiej wraz z ulicami przyległymi (ul. Andrychowska, Sempołowska, Podgwiezdna, Monterska)</a:t>
            </a:r>
          </a:p>
          <a:p>
            <a:pPr marL="182563" indent="-182563" algn="just">
              <a:buClrTx/>
              <a:defRPr/>
            </a:pPr>
            <a:endParaRPr lang="pl-PL" altLang="pl-PL" sz="1100" b="1" kern="12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182563" indent="-182563" algn="just">
              <a:buClrTx/>
              <a:defRPr/>
            </a:pPr>
            <a:r>
              <a:rPr lang="pl-PL" altLang="pl-PL" sz="1100" b="1" kern="12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-18"/>
              </a:rPr>
              <a:t>      (na noc z 1 na 2 listopada po decyzji Policji planuje się przywrócenie dotychczasowej organizacji ruchu)</a:t>
            </a:r>
            <a:endParaRPr lang="pl-PL" altLang="pl-PL" sz="1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-18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1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200" b="1" i="0" u="none" strike="noStrike" kern="1200" cap="none" spc="0" normalizeH="0" baseline="0" noProof="0" dirty="0">
              <a:ln>
                <a:noFill/>
              </a:ln>
              <a:solidFill>
                <a:srgbClr val="006CB7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Parking</a:t>
            </a: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600" kern="1200" dirty="0">
              <a:solidFill>
                <a:srgbClr val="006CB7"/>
              </a:solidFill>
              <a:latin typeface="Lato" panose="020F0502020204030203" pitchFamily="34" charset="-18"/>
              <a:ea typeface="+mn-ea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1200" b="1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ulica Dobczycka </a:t>
            </a:r>
            <a:r>
              <a:rPr lang="pl-PL" sz="1200" kern="1200" dirty="0">
                <a:solidFill>
                  <a:srgbClr val="006CB7"/>
                </a:solidFill>
                <a:latin typeface="Lato" panose="020F0502020204030203" pitchFamily="34" charset="-18"/>
                <a:ea typeface="+mn-ea"/>
                <a:cs typeface="+mn-cs"/>
              </a:rPr>
              <a:t>(od ul. Przekątnej) –ogólnodostępny </a:t>
            </a:r>
            <a:endParaRPr kumimoji="0" lang="pl-PL" sz="1200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0EB6CB25-1231-40DC-B4A2-C04695B0FE35}"/>
              </a:ext>
            </a:extLst>
          </p:cNvPr>
          <p:cNvSpPr txBox="1"/>
          <p:nvPr/>
        </p:nvSpPr>
        <p:spPr>
          <a:xfrm>
            <a:off x="456893" y="6113342"/>
            <a:ext cx="9445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006CB7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ZMIANY W ORGANIZACJI RUCHU OBOWIĄZUJĄ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OD GODZ. 6.30 W DNIACH 1 </a:t>
            </a:r>
            <a:r>
              <a:rPr lang="pl-PL" sz="1200" b="1" kern="1200" dirty="0">
                <a:solidFill>
                  <a:srgbClr val="F79646">
                    <a:lumMod val="75000"/>
                  </a:srgbClr>
                </a:solidFill>
                <a:latin typeface="Lato" panose="020F0502020204030203" pitchFamily="34" charset="-18"/>
                <a:ea typeface="+mn-ea"/>
              </a:rPr>
              <a:t>i 2 </a:t>
            </a:r>
            <a:r>
              <a:rPr kumimoji="0" lang="pl-PL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/>
                <a:sym typeface="Arial"/>
              </a:rPr>
              <a:t>LISTOPADA</a:t>
            </a:r>
          </a:p>
        </p:txBody>
      </p:sp>
    </p:spTree>
    <p:extLst>
      <p:ext uri="{BB962C8B-B14F-4D97-AF65-F5344CB8AC3E}">
        <p14:creationId xmlns:p14="http://schemas.microsoft.com/office/powerpoint/2010/main" val="55863455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6822</TotalTime>
  <Words>1039</Words>
  <Application>Microsoft Office PowerPoint</Application>
  <PresentationFormat>Panoramiczny</PresentationFormat>
  <Paragraphs>146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Lato Black</vt:lpstr>
      <vt:lpstr>Times New Roman</vt:lpstr>
      <vt:lpstr>Wingdings</vt:lpstr>
      <vt:lpstr>Arial</vt:lpstr>
      <vt:lpstr>Lato</vt:lpstr>
      <vt:lpstr>Calibri</vt:lpstr>
      <vt:lpstr>Motyw pakietu Office</vt:lpstr>
      <vt:lpstr>Prezentacja programu PowerPoint</vt:lpstr>
      <vt:lpstr>Prezentacja programu PowerPoint</vt:lpstr>
      <vt:lpstr>CMENTARZ RAKOWICKI</vt:lpstr>
      <vt:lpstr>CMENTARZ PRĄDNIK CZERWONY (BATOWICKI)</vt:lpstr>
      <vt:lpstr>CMENTARZ GRĘBAŁOWSKI</vt:lpstr>
      <vt:lpstr>CMENTARZ PODGÓRSKI</vt:lpstr>
      <vt:lpstr>CMENTARZ NA SALWATORZE</vt:lpstr>
      <vt:lpstr>CMENTARZ PRZY UL. BIEŻANOWSKIEJ</vt:lpstr>
      <vt:lpstr>CMENTARZ PRZY UL. WSPÓLNEJ</vt:lpstr>
      <vt:lpstr>POZOSTAŁE CMENTARZE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Zmiany w organizacji ruchu w czasie pandemii marzec - październik 2020</dc:title>
  <dc:creator>Robert Balcerzyk</dc:creator>
  <cp:lastModifiedBy>Norek Agnieszka</cp:lastModifiedBy>
  <cp:revision>256</cp:revision>
  <cp:lastPrinted>2024-10-14T13:54:29Z</cp:lastPrinted>
  <dcterms:created xsi:type="dcterms:W3CDTF">2017-05-26T08:53:19Z</dcterms:created>
  <dcterms:modified xsi:type="dcterms:W3CDTF">2025-10-22T10:24:54Z</dcterms:modified>
</cp:coreProperties>
</file>